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87A85-9A51-49D1-9B3C-4A0886D0C55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BD2D666F-3B47-4DA8-BB38-D8FB063D0CE8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Nacrtaj umnu mapu</a:t>
          </a:r>
        </a:p>
      </dgm:t>
    </dgm:pt>
    <dgm:pt modelId="{067FC8D6-200D-4C33-B50E-41BFA6568CAD}" type="parTrans" cxnId="{BC492CFB-7B62-44A2-A5A3-67414EFE62D1}">
      <dgm:prSet/>
      <dgm:spPr/>
      <dgm:t>
        <a:bodyPr/>
        <a:lstStyle/>
        <a:p>
          <a:endParaRPr lang="hr-HR"/>
        </a:p>
      </dgm:t>
    </dgm:pt>
    <dgm:pt modelId="{614C203F-94BE-4673-90B2-BD8B17E1815D}" type="sibTrans" cxnId="{BC492CFB-7B62-44A2-A5A3-67414EFE62D1}">
      <dgm:prSet/>
      <dgm:spPr/>
      <dgm:t>
        <a:bodyPr/>
        <a:lstStyle/>
        <a:p>
          <a:endParaRPr lang="hr-HR"/>
        </a:p>
      </dgm:t>
    </dgm:pt>
    <dgm:pt modelId="{3FC7D61B-7064-431F-AA64-36CF9818E9AD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U središte mape upiši pojam</a:t>
          </a:r>
        </a:p>
      </dgm:t>
    </dgm:pt>
    <dgm:pt modelId="{EEBED069-2509-4DBB-97AF-32940290822C}" type="parTrans" cxnId="{9351F611-C5B8-4C54-8038-479DB9C51A71}">
      <dgm:prSet/>
      <dgm:spPr/>
      <dgm:t>
        <a:bodyPr/>
        <a:lstStyle/>
        <a:p>
          <a:endParaRPr lang="hr-HR"/>
        </a:p>
      </dgm:t>
    </dgm:pt>
    <dgm:pt modelId="{B96134D6-B1E1-40FA-829C-47554DC1543F}" type="sibTrans" cxnId="{9351F611-C5B8-4C54-8038-479DB9C51A71}">
      <dgm:prSet/>
      <dgm:spPr/>
      <dgm:t>
        <a:bodyPr/>
        <a:lstStyle/>
        <a:p>
          <a:endParaRPr lang="hr-HR"/>
        </a:p>
      </dgm:t>
    </dgm:pt>
    <dgm:pt modelId="{521AC4E1-7E57-478D-8874-99806D5E9DFF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EUROPSKE INTEGRACIJE I ORGANIZACIJE</a:t>
          </a:r>
        </a:p>
      </dgm:t>
    </dgm:pt>
    <dgm:pt modelId="{9FFB6885-2074-443C-B73C-C42CA4D91303}" type="parTrans" cxnId="{556B942A-DD82-47C8-AFCC-B38748DD989A}">
      <dgm:prSet/>
      <dgm:spPr/>
      <dgm:t>
        <a:bodyPr/>
        <a:lstStyle/>
        <a:p>
          <a:endParaRPr lang="hr-HR"/>
        </a:p>
      </dgm:t>
    </dgm:pt>
    <dgm:pt modelId="{1F5FF077-1384-4D33-930D-9CA108905903}" type="sibTrans" cxnId="{556B942A-DD82-47C8-AFCC-B38748DD989A}">
      <dgm:prSet/>
      <dgm:spPr/>
      <dgm:t>
        <a:bodyPr/>
        <a:lstStyle/>
        <a:p>
          <a:endParaRPr lang="hr-HR"/>
        </a:p>
      </dgm:t>
    </dgm:pt>
    <dgm:pt modelId="{4F246665-4BF1-4BA4-9B32-D49014DD064F}" type="pres">
      <dgm:prSet presAssocID="{11F87A85-9A51-49D1-9B3C-4A0886D0C55A}" presName="Name0" presStyleCnt="0">
        <dgm:presLayoutVars>
          <dgm:dir/>
          <dgm:resizeHandles val="exact"/>
        </dgm:presLayoutVars>
      </dgm:prSet>
      <dgm:spPr/>
    </dgm:pt>
    <dgm:pt modelId="{7AA618A7-8521-426F-B3C6-D64B285B1736}" type="pres">
      <dgm:prSet presAssocID="{BD2D666F-3B47-4DA8-BB38-D8FB063D0CE8}" presName="node" presStyleLbl="node1" presStyleIdx="0" presStyleCnt="3">
        <dgm:presLayoutVars>
          <dgm:bulletEnabled val="1"/>
        </dgm:presLayoutVars>
      </dgm:prSet>
      <dgm:spPr/>
    </dgm:pt>
    <dgm:pt modelId="{0433A959-9A3A-4078-B8F6-404FB1B2FF4A}" type="pres">
      <dgm:prSet presAssocID="{614C203F-94BE-4673-90B2-BD8B17E1815D}" presName="sibTrans" presStyleLbl="sibTrans2D1" presStyleIdx="0" presStyleCnt="2"/>
      <dgm:spPr/>
    </dgm:pt>
    <dgm:pt modelId="{125B52BE-CAC7-4AFC-8956-ED904A2168DC}" type="pres">
      <dgm:prSet presAssocID="{614C203F-94BE-4673-90B2-BD8B17E1815D}" presName="connectorText" presStyleLbl="sibTrans2D1" presStyleIdx="0" presStyleCnt="2"/>
      <dgm:spPr/>
    </dgm:pt>
    <dgm:pt modelId="{380EFA41-BABE-496B-8E8C-5483DF6CE75D}" type="pres">
      <dgm:prSet presAssocID="{3FC7D61B-7064-431F-AA64-36CF9818E9AD}" presName="node" presStyleLbl="node1" presStyleIdx="1" presStyleCnt="3">
        <dgm:presLayoutVars>
          <dgm:bulletEnabled val="1"/>
        </dgm:presLayoutVars>
      </dgm:prSet>
      <dgm:spPr/>
    </dgm:pt>
    <dgm:pt modelId="{245CEB55-11AB-449D-89D3-6971DAF1BFA5}" type="pres">
      <dgm:prSet presAssocID="{B96134D6-B1E1-40FA-829C-47554DC1543F}" presName="sibTrans" presStyleLbl="sibTrans2D1" presStyleIdx="1" presStyleCnt="2"/>
      <dgm:spPr/>
    </dgm:pt>
    <dgm:pt modelId="{4C1EC280-081B-47BB-8C92-8D3FDE684449}" type="pres">
      <dgm:prSet presAssocID="{B96134D6-B1E1-40FA-829C-47554DC1543F}" presName="connectorText" presStyleLbl="sibTrans2D1" presStyleIdx="1" presStyleCnt="2"/>
      <dgm:spPr/>
    </dgm:pt>
    <dgm:pt modelId="{99EC5049-5B4F-459D-94F0-5098AB114B73}" type="pres">
      <dgm:prSet presAssocID="{521AC4E1-7E57-478D-8874-99806D5E9DFF}" presName="node" presStyleLbl="node1" presStyleIdx="2" presStyleCnt="3">
        <dgm:presLayoutVars>
          <dgm:bulletEnabled val="1"/>
        </dgm:presLayoutVars>
      </dgm:prSet>
      <dgm:spPr/>
    </dgm:pt>
  </dgm:ptLst>
  <dgm:cxnLst>
    <dgm:cxn modelId="{3BCD6000-C0C7-46D1-B673-C9AC1C80140B}" type="presOf" srcId="{BD2D666F-3B47-4DA8-BB38-D8FB063D0CE8}" destId="{7AA618A7-8521-426F-B3C6-D64B285B1736}" srcOrd="0" destOrd="0" presId="urn:microsoft.com/office/officeart/2005/8/layout/process1"/>
    <dgm:cxn modelId="{5529F80A-4524-49C6-B4DC-B34C93345F1B}" type="presOf" srcId="{B96134D6-B1E1-40FA-829C-47554DC1543F}" destId="{245CEB55-11AB-449D-89D3-6971DAF1BFA5}" srcOrd="0" destOrd="0" presId="urn:microsoft.com/office/officeart/2005/8/layout/process1"/>
    <dgm:cxn modelId="{9351F611-C5B8-4C54-8038-479DB9C51A71}" srcId="{11F87A85-9A51-49D1-9B3C-4A0886D0C55A}" destId="{3FC7D61B-7064-431F-AA64-36CF9818E9AD}" srcOrd="1" destOrd="0" parTransId="{EEBED069-2509-4DBB-97AF-32940290822C}" sibTransId="{B96134D6-B1E1-40FA-829C-47554DC1543F}"/>
    <dgm:cxn modelId="{556B942A-DD82-47C8-AFCC-B38748DD989A}" srcId="{11F87A85-9A51-49D1-9B3C-4A0886D0C55A}" destId="{521AC4E1-7E57-478D-8874-99806D5E9DFF}" srcOrd="2" destOrd="0" parTransId="{9FFB6885-2074-443C-B73C-C42CA4D91303}" sibTransId="{1F5FF077-1384-4D33-930D-9CA108905903}"/>
    <dgm:cxn modelId="{C9DB172E-078C-43C4-A6AD-CC5E91A90A2C}" type="presOf" srcId="{614C203F-94BE-4673-90B2-BD8B17E1815D}" destId="{125B52BE-CAC7-4AFC-8956-ED904A2168DC}" srcOrd="1" destOrd="0" presId="urn:microsoft.com/office/officeart/2005/8/layout/process1"/>
    <dgm:cxn modelId="{F7CF2F4F-F663-437A-B7E4-30A666D84B4B}" type="presOf" srcId="{11F87A85-9A51-49D1-9B3C-4A0886D0C55A}" destId="{4F246665-4BF1-4BA4-9B32-D49014DD064F}" srcOrd="0" destOrd="0" presId="urn:microsoft.com/office/officeart/2005/8/layout/process1"/>
    <dgm:cxn modelId="{0CE1EAB4-2BE0-44F2-9DF3-AFA46D7B7701}" type="presOf" srcId="{3FC7D61B-7064-431F-AA64-36CF9818E9AD}" destId="{380EFA41-BABE-496B-8E8C-5483DF6CE75D}" srcOrd="0" destOrd="0" presId="urn:microsoft.com/office/officeart/2005/8/layout/process1"/>
    <dgm:cxn modelId="{1BB341BF-2B88-44BE-B03F-DE9E59DACE79}" type="presOf" srcId="{B96134D6-B1E1-40FA-829C-47554DC1543F}" destId="{4C1EC280-081B-47BB-8C92-8D3FDE684449}" srcOrd="1" destOrd="0" presId="urn:microsoft.com/office/officeart/2005/8/layout/process1"/>
    <dgm:cxn modelId="{ECCFB3D8-6D85-48B1-8521-6CC7A1AD9F74}" type="presOf" srcId="{614C203F-94BE-4673-90B2-BD8B17E1815D}" destId="{0433A959-9A3A-4078-B8F6-404FB1B2FF4A}" srcOrd="0" destOrd="0" presId="urn:microsoft.com/office/officeart/2005/8/layout/process1"/>
    <dgm:cxn modelId="{BC492CFB-7B62-44A2-A5A3-67414EFE62D1}" srcId="{11F87A85-9A51-49D1-9B3C-4A0886D0C55A}" destId="{BD2D666F-3B47-4DA8-BB38-D8FB063D0CE8}" srcOrd="0" destOrd="0" parTransId="{067FC8D6-200D-4C33-B50E-41BFA6568CAD}" sibTransId="{614C203F-94BE-4673-90B2-BD8B17E1815D}"/>
    <dgm:cxn modelId="{968008FF-0B92-43C7-9BBA-E5BCD63EABD8}" type="presOf" srcId="{521AC4E1-7E57-478D-8874-99806D5E9DFF}" destId="{99EC5049-5B4F-459D-94F0-5098AB114B73}" srcOrd="0" destOrd="0" presId="urn:microsoft.com/office/officeart/2005/8/layout/process1"/>
    <dgm:cxn modelId="{B9C6E34E-582C-49F8-A02E-00671F5D1EEF}" type="presParOf" srcId="{4F246665-4BF1-4BA4-9B32-D49014DD064F}" destId="{7AA618A7-8521-426F-B3C6-D64B285B1736}" srcOrd="0" destOrd="0" presId="urn:microsoft.com/office/officeart/2005/8/layout/process1"/>
    <dgm:cxn modelId="{A45D8926-A7F7-4BE5-94BA-693E44197D21}" type="presParOf" srcId="{4F246665-4BF1-4BA4-9B32-D49014DD064F}" destId="{0433A959-9A3A-4078-B8F6-404FB1B2FF4A}" srcOrd="1" destOrd="0" presId="urn:microsoft.com/office/officeart/2005/8/layout/process1"/>
    <dgm:cxn modelId="{43230E31-2346-449C-9767-9914EB2A1101}" type="presParOf" srcId="{0433A959-9A3A-4078-B8F6-404FB1B2FF4A}" destId="{125B52BE-CAC7-4AFC-8956-ED904A2168DC}" srcOrd="0" destOrd="0" presId="urn:microsoft.com/office/officeart/2005/8/layout/process1"/>
    <dgm:cxn modelId="{DF6A38F4-DE7E-4643-B220-FC2BCB193EF1}" type="presParOf" srcId="{4F246665-4BF1-4BA4-9B32-D49014DD064F}" destId="{380EFA41-BABE-496B-8E8C-5483DF6CE75D}" srcOrd="2" destOrd="0" presId="urn:microsoft.com/office/officeart/2005/8/layout/process1"/>
    <dgm:cxn modelId="{E6F15C6C-09C2-48E4-8A99-B1279F56C96F}" type="presParOf" srcId="{4F246665-4BF1-4BA4-9B32-D49014DD064F}" destId="{245CEB55-11AB-449D-89D3-6971DAF1BFA5}" srcOrd="3" destOrd="0" presId="urn:microsoft.com/office/officeart/2005/8/layout/process1"/>
    <dgm:cxn modelId="{716820A5-BF60-4022-BE1F-42585EC157F8}" type="presParOf" srcId="{245CEB55-11AB-449D-89D3-6971DAF1BFA5}" destId="{4C1EC280-081B-47BB-8C92-8D3FDE684449}" srcOrd="0" destOrd="0" presId="urn:microsoft.com/office/officeart/2005/8/layout/process1"/>
    <dgm:cxn modelId="{3E46A24C-CFEC-41E1-B434-85DB9F7166E9}" type="presParOf" srcId="{4F246665-4BF1-4BA4-9B32-D49014DD064F}" destId="{99EC5049-5B4F-459D-94F0-5098AB114B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18A7-8521-426F-B3C6-D64B285B1736}">
      <dsp:nvSpPr>
        <dsp:cNvPr id="0" name=""/>
        <dsp:cNvSpPr/>
      </dsp:nvSpPr>
      <dsp:spPr>
        <a:xfrm>
          <a:off x="7143" y="1235857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Nacrtaj umnu mapu</a:t>
          </a:r>
        </a:p>
      </dsp:txBody>
      <dsp:txXfrm>
        <a:off x="44665" y="1273379"/>
        <a:ext cx="2060143" cy="1206068"/>
      </dsp:txXfrm>
    </dsp:sp>
    <dsp:sp modelId="{0433A959-9A3A-4078-B8F6-404FB1B2FF4A}">
      <dsp:nvSpPr>
        <dsp:cNvPr id="0" name=""/>
        <dsp:cNvSpPr/>
      </dsp:nvSpPr>
      <dsp:spPr>
        <a:xfrm>
          <a:off x="2355850" y="161165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2355850" y="1717555"/>
        <a:ext cx="316861" cy="317716"/>
      </dsp:txXfrm>
    </dsp:sp>
    <dsp:sp modelId="{380EFA41-BABE-496B-8E8C-5483DF6CE75D}">
      <dsp:nvSpPr>
        <dsp:cNvPr id="0" name=""/>
        <dsp:cNvSpPr/>
      </dsp:nvSpPr>
      <dsp:spPr>
        <a:xfrm>
          <a:off x="2996406" y="1235857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U središte mape upiši pojam</a:t>
          </a:r>
        </a:p>
      </dsp:txBody>
      <dsp:txXfrm>
        <a:off x="3033928" y="1273379"/>
        <a:ext cx="2060143" cy="1206068"/>
      </dsp:txXfrm>
    </dsp:sp>
    <dsp:sp modelId="{245CEB55-11AB-449D-89D3-6971DAF1BFA5}">
      <dsp:nvSpPr>
        <dsp:cNvPr id="0" name=""/>
        <dsp:cNvSpPr/>
      </dsp:nvSpPr>
      <dsp:spPr>
        <a:xfrm>
          <a:off x="5345112" y="161165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5345112" y="1717555"/>
        <a:ext cx="316861" cy="317716"/>
      </dsp:txXfrm>
    </dsp:sp>
    <dsp:sp modelId="{99EC5049-5B4F-459D-94F0-5098AB114B73}">
      <dsp:nvSpPr>
        <dsp:cNvPr id="0" name=""/>
        <dsp:cNvSpPr/>
      </dsp:nvSpPr>
      <dsp:spPr>
        <a:xfrm>
          <a:off x="5985668" y="123585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EUROPSKE INTEGRACIJE I ORGANIZACIJE</a:t>
          </a:r>
        </a:p>
      </dsp:txBody>
      <dsp:txXfrm>
        <a:off x="6023190" y="127337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23.7.2021.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o_-KoBiBG0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1650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>
                <a:latin typeface="+mn-lt"/>
              </a:rPr>
              <a:t>Europske integracije i organizacije</a:t>
            </a:r>
            <a:endParaRPr lang="x-none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688" y="2092400"/>
            <a:ext cx="3932237" cy="616334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Ponavljanje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BC36956B-7766-4AB3-8B6A-1C115DF31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464532"/>
              </p:ext>
            </p:extLst>
          </p:nvPr>
        </p:nvGraphicFramePr>
        <p:xfrm>
          <a:off x="2032000" y="2421081"/>
          <a:ext cx="8128000" cy="375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EB1F6D1-85D2-477B-BFAF-27EB77177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Damir Vinković</a:t>
            </a:r>
            <a:r>
              <a:rPr lang="hr-HR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398797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263" y="945355"/>
            <a:ext cx="9687791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Nakon današnjeg sata moći ćete…</a:t>
            </a:r>
            <a:endParaRPr lang="x-none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909" y="3074764"/>
            <a:ext cx="9144000" cy="140244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Obrazložiti važnost interesnih integracija na razini Europe</a:t>
            </a:r>
          </a:p>
          <a:p>
            <a:pPr marL="342900" indent="-342900">
              <a:buFontTx/>
              <a:buChar char="-"/>
            </a:pPr>
            <a:r>
              <a:rPr lang="hr-HR" dirty="0"/>
              <a:t>Imenovati najvažnije europske integracije (EU, EFTA, CEFTA, NATO) i navesti njihovo područje djelovanja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14" y="1454285"/>
            <a:ext cx="10515600" cy="964421"/>
          </a:xfrm>
        </p:spPr>
        <p:txBody>
          <a:bodyPr/>
          <a:lstStyle/>
          <a:p>
            <a:r>
              <a:rPr lang="hr-HR" dirty="0">
                <a:latin typeface="+mn-lt"/>
              </a:rPr>
              <a:t>Europske integracije</a:t>
            </a:r>
            <a:endParaRPr lang="x-none" dirty="0">
              <a:latin typeface="+mn-lt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268" y="3030898"/>
            <a:ext cx="6393583" cy="3806321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Promotri skicu i uoči kako su se udruživale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europske države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3C7BF8-0168-4385-8AAD-B61189FE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18" y="1454285"/>
            <a:ext cx="4759614" cy="518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55" y="1423269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Gospodarske organizacije u Europi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80" y="2294180"/>
            <a:ext cx="8430492" cy="43871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200" b="1" dirty="0"/>
              <a:t>EFTA</a:t>
            </a:r>
            <a:r>
              <a:rPr lang="hr-HR" sz="2200" dirty="0"/>
              <a:t>- Europsko udruženje za slobodnu trgovinu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osnovana zbog slobodne trgovine industrijskim proizvodima i povećanja trgovine poljoprivrednim proizvodima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nastala je 1960.g. na poticaj UK-a kao odgovor na stvaranje Europske zajednice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danas su članice Švicarska, Norveška, Island i Lihtenštajn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sjedište je u Ženevi</a:t>
            </a:r>
          </a:p>
        </p:txBody>
      </p:sp>
      <p:pic>
        <p:nvPicPr>
          <p:cNvPr id="5" name="Slika 4" descr="Slika na kojoj se prikazuje tekst, pribor za prvu pomoć&#10;&#10;Opis je automatski generiran">
            <a:extLst>
              <a:ext uri="{FF2B5EF4-FFF2-40B4-BE49-F238E27FC236}">
                <a16:creationId xmlns:a16="http://schemas.microsoft.com/office/drawing/2014/main" id="{36FC4605-FFB5-4B6D-8D49-C8B2B7DD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5" y="3501948"/>
            <a:ext cx="5316685" cy="3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37811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latin typeface="+mn-lt"/>
              </a:rPr>
              <a:t>OECD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460396"/>
            <a:ext cx="6580189" cy="4033921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organizacija za suradnju i razvoj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osnovana 1961.g. sa sjedištem u Parizu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26 europskih i 11 izvaneuropskih država članica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cilj je dogovor i usklađenje zajedničke suradnje na području gospodarske i socijalne politike država članica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članice ostvaruju oko 60% svjetskog BDP-a</a:t>
            </a:r>
          </a:p>
          <a:p>
            <a:pPr>
              <a:lnSpc>
                <a:spcPct val="150000"/>
              </a:lnSpc>
            </a:pPr>
            <a:r>
              <a:rPr lang="hr-HR" dirty="0"/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BEF8A75-524B-4220-82A4-5044DD889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0" t="4481" r="27916" b="11780"/>
          <a:stretch/>
        </p:blipFill>
        <p:spPr>
          <a:xfrm>
            <a:off x="8021783" y="2294142"/>
            <a:ext cx="3834246" cy="356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1" y="1793205"/>
            <a:ext cx="3932237" cy="1177047"/>
          </a:xfrm>
        </p:spPr>
        <p:txBody>
          <a:bodyPr>
            <a:normAutofit/>
          </a:bodyPr>
          <a:lstStyle/>
          <a:p>
            <a:r>
              <a:rPr lang="hr-HR" sz="2200" b="1" dirty="0">
                <a:latin typeface="+mn-lt"/>
              </a:rPr>
              <a:t>CEFTA</a:t>
            </a: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56A58951-CFD3-4A29-AC53-BE66A5844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81" b="40746"/>
          <a:stretch/>
        </p:blipFill>
        <p:spPr>
          <a:xfrm>
            <a:off x="6941127" y="1198418"/>
            <a:ext cx="5169821" cy="554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6545"/>
            <a:ext cx="5256212" cy="38294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srednjoeuropski sporazum o slobodnoj trgovini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osnovana 1992. g. od strane Mađarske, Poljske i tadašnje Čehoslovačke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zbog ulaska u EU pojedine su zemlje članice istupile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2" name="Dijagram toka: Izmjenična obrada 1">
            <a:extLst>
              <a:ext uri="{FF2B5EF4-FFF2-40B4-BE49-F238E27FC236}">
                <a16:creationId xmlns:a16="http://schemas.microsoft.com/office/drawing/2014/main" id="{B08EB162-9673-4397-8E79-61C0627C90E1}"/>
              </a:ext>
            </a:extLst>
          </p:cNvPr>
          <p:cNvSpPr/>
          <p:nvPr/>
        </p:nvSpPr>
        <p:spPr>
          <a:xfrm>
            <a:off x="3148445" y="4660910"/>
            <a:ext cx="3792682" cy="8520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Promotri kartu. Koje su države danas članice CEFTA-e?</a:t>
            </a:r>
          </a:p>
        </p:txBody>
      </p:sp>
      <p:sp>
        <p:nvSpPr>
          <p:cNvPr id="4" name="Dijagram toka: Izmjenična obrada 3">
            <a:extLst>
              <a:ext uri="{FF2B5EF4-FFF2-40B4-BE49-F238E27FC236}">
                <a16:creationId xmlns:a16="http://schemas.microsoft.com/office/drawing/2014/main" id="{CF0DD56D-2976-403F-8F4C-352367CF2051}"/>
              </a:ext>
            </a:extLst>
          </p:cNvPr>
          <p:cNvSpPr/>
          <p:nvPr/>
        </p:nvSpPr>
        <p:spPr>
          <a:xfrm>
            <a:off x="3148445" y="5749634"/>
            <a:ext cx="3792682" cy="7758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Jesu li to bogatije ili siromašnije europske države?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343051"/>
            <a:ext cx="8493055" cy="1206230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Političke organizacije i vojni savezi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146" y="2077068"/>
            <a:ext cx="8143461" cy="3800272"/>
          </a:xfrm>
        </p:spPr>
        <p:txBody>
          <a:bodyPr>
            <a:noAutofit/>
          </a:bodyPr>
          <a:lstStyle/>
          <a:p>
            <a:r>
              <a:rPr lang="hr-HR" sz="2200" u="sng" dirty="0"/>
              <a:t>Vijeće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utemeljeno 1949. g. s ciljem sprečavanja ponovnih ratnih sukoba u Europi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sjedište je u Strasbourgu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zalaže se za razvoj demokracije, ljudskih prava, rješavanje društvenih problema i stvaranje europskoga kulturnog identiteta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danas ima 47 članica, sve europske (osim Bjelorusije i Kosova) i Armenija, Azerbajdžan, Cipar, Gruzija i Turska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Hrvatska je članica od 1996.g.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himna je „Oda radosti”, a zastava </a:t>
            </a:r>
            <a:r>
              <a:rPr lang="hr-HR" sz="2200" dirty="0" err="1"/>
              <a:t>azurnoplava</a:t>
            </a:r>
            <a:r>
              <a:rPr lang="hr-HR" sz="2200" dirty="0"/>
              <a:t> sa krugom od 12 zvjezdica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8A37E95-348D-4CF0-83DF-149CEF691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4" r="18934"/>
          <a:stretch/>
        </p:blipFill>
        <p:spPr>
          <a:xfrm>
            <a:off x="8577470" y="1252965"/>
            <a:ext cx="3429000" cy="288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režni medijski sadržaji 7" title="Anthem of Europe">
            <a:hlinkClick r:id="" action="ppaction://media"/>
            <a:extLst>
              <a:ext uri="{FF2B5EF4-FFF2-40B4-BE49-F238E27FC236}">
                <a16:creationId xmlns:a16="http://schemas.microsoft.com/office/drawing/2014/main" id="{EB95F2A3-8108-4DFF-8C44-B8541C9BB7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77080" y="4442240"/>
            <a:ext cx="2540000" cy="1435100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C73400F-BCEC-45BB-B01F-A7A401B9C697}"/>
              </a:ext>
            </a:extLst>
          </p:cNvPr>
          <p:cNvSpPr/>
          <p:nvPr/>
        </p:nvSpPr>
        <p:spPr>
          <a:xfrm>
            <a:off x="3091296" y="6099464"/>
            <a:ext cx="7616536" cy="576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Znaš li možda koja europska organizacija ima iste ove simbole?</a:t>
            </a:r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o, Flag, Compass Rose, Emblem, Blue">
            <a:extLst>
              <a:ext uri="{FF2B5EF4-FFF2-40B4-BE49-F238E27FC236}">
                <a16:creationId xmlns:a16="http://schemas.microsoft.com/office/drawing/2014/main" id="{4D0CEB23-0A9D-4D14-AC33-45A9CED3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" y="1349893"/>
            <a:ext cx="7040274" cy="528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58" y="1757848"/>
            <a:ext cx="3932237" cy="500121"/>
          </a:xfrm>
        </p:spPr>
        <p:txBody>
          <a:bodyPr>
            <a:normAutofit/>
          </a:bodyPr>
          <a:lstStyle/>
          <a:p>
            <a:r>
              <a:rPr lang="hr-HR" sz="2200" u="sng" dirty="0">
                <a:latin typeface="+mn-lt"/>
              </a:rPr>
              <a:t>NATO  savez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3651"/>
            <a:ext cx="5966257" cy="400325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Sjevernoatlantski vojnopolitički savez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osnovan 1949.g. sa sjedištem u Bruxellesu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27 europskih članica uz SAD, Kanadu i Tursku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8" name="Slika 7" descr="Slika na kojoj se prikazuje karta&#10;&#10;Opis je automatski generiran">
            <a:extLst>
              <a:ext uri="{FF2B5EF4-FFF2-40B4-BE49-F238E27FC236}">
                <a16:creationId xmlns:a16="http://schemas.microsoft.com/office/drawing/2014/main" id="{C95DCF01-804C-4A6E-BA63-15B2D893A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35" b="39145"/>
          <a:stretch/>
        </p:blipFill>
        <p:spPr>
          <a:xfrm>
            <a:off x="7052105" y="1195222"/>
            <a:ext cx="5160678" cy="559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jagram toka: Izmjenična obrada 6">
            <a:extLst>
              <a:ext uri="{FF2B5EF4-FFF2-40B4-BE49-F238E27FC236}">
                <a16:creationId xmlns:a16="http://schemas.microsoft.com/office/drawing/2014/main" id="{41AC4183-90B3-4D8A-960C-5CF99F782C01}"/>
              </a:ext>
            </a:extLst>
          </p:cNvPr>
          <p:cNvSpPr/>
          <p:nvPr/>
        </p:nvSpPr>
        <p:spPr>
          <a:xfrm>
            <a:off x="614508" y="5652655"/>
            <a:ext cx="5796683" cy="7377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Promotri kartu.                                                          Je li Hrvatska članica NATO saveza?</a:t>
            </a:r>
          </a:p>
        </p:txBody>
      </p: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70" y="1578091"/>
            <a:ext cx="3932237" cy="1031132"/>
          </a:xfrm>
        </p:spPr>
        <p:txBody>
          <a:bodyPr>
            <a:normAutofit/>
          </a:bodyPr>
          <a:lstStyle/>
          <a:p>
            <a:r>
              <a:rPr lang="hr-HR" sz="2200" u="sng" dirty="0" err="1">
                <a:latin typeface="+mn-lt"/>
              </a:rPr>
              <a:t>Schengenski</a:t>
            </a:r>
            <a:r>
              <a:rPr lang="hr-HR" sz="2200" u="sng" dirty="0">
                <a:latin typeface="+mn-lt"/>
              </a:rPr>
              <a:t> prostor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369" y="2324322"/>
            <a:ext cx="5692631" cy="38489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Schengenski</a:t>
            </a:r>
            <a:r>
              <a:rPr lang="hr-HR" sz="2200" dirty="0"/>
              <a:t> prostor je područje u kojemu se primjenjuje </a:t>
            </a:r>
            <a:r>
              <a:rPr lang="hr-HR" sz="2200" dirty="0" err="1"/>
              <a:t>Schengenski</a:t>
            </a:r>
            <a:r>
              <a:rPr lang="hr-HR" sz="2200" dirty="0"/>
              <a:t> sporazum o slobodnom kretanju ljudi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Sporazum je potpisan 1985.g. nedaleko od gradića Schengena u Luksemburgu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stupio je na snagu 1995.g., nakon ujedinjenja Njemačke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danas ga primjenjuju 22 članice Europske unije i 4 članice EFTA-e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Hrvatska je potpisala sporazum, ali ga još ne primjenjuje</a:t>
            </a:r>
          </a:p>
        </p:txBody>
      </p:sp>
      <p:pic>
        <p:nvPicPr>
          <p:cNvPr id="6" name="Slika 5" descr="Slika na kojoj se prikazuje karta&#10;&#10;Opis je automatski generiran">
            <a:extLst>
              <a:ext uri="{FF2B5EF4-FFF2-40B4-BE49-F238E27FC236}">
                <a16:creationId xmlns:a16="http://schemas.microsoft.com/office/drawing/2014/main" id="{0A59E0BA-3839-49DC-A19B-7C0B1AEE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031" y="1304530"/>
            <a:ext cx="5485714" cy="54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402</Words>
  <Application>Microsoft Office PowerPoint</Application>
  <PresentationFormat>Široki zaslon</PresentationFormat>
  <Paragraphs>54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Europske integracije i organizacije</vt:lpstr>
      <vt:lpstr>Nakon današnjeg sata moći ćete…</vt:lpstr>
      <vt:lpstr>Europske integracije</vt:lpstr>
      <vt:lpstr>Gospodarske organizacije u Europi</vt:lpstr>
      <vt:lpstr>OECD  </vt:lpstr>
      <vt:lpstr>CEFTA</vt:lpstr>
      <vt:lpstr>Političke organizacije i vojni savezi</vt:lpstr>
      <vt:lpstr>NATO  savez</vt:lpstr>
      <vt:lpstr>Schengenski prostor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55</cp:revision>
  <dcterms:created xsi:type="dcterms:W3CDTF">2021-01-04T08:54:24Z</dcterms:created>
  <dcterms:modified xsi:type="dcterms:W3CDTF">2021-07-23T05:18:21Z</dcterms:modified>
</cp:coreProperties>
</file>